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ti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30279975" cy="42808525"/>
  <p:notesSz cx="6858000" cy="9144000"/>
  <p:defaultTextStyle>
    <a:defPPr>
      <a:defRPr lang="en-US"/>
    </a:defPPr>
    <a:lvl1pPr marL="0" algn="l" defTabSz="3986601" rtl="0" eaLnBrk="1" latinLnBrk="0" hangingPunct="1">
      <a:defRPr sz="7800" kern="1200">
        <a:solidFill>
          <a:schemeClr val="tx1"/>
        </a:solidFill>
        <a:latin typeface="+mn-lt"/>
        <a:ea typeface="+mn-ea"/>
        <a:cs typeface="+mn-cs"/>
      </a:defRPr>
    </a:lvl1pPr>
    <a:lvl2pPr marL="1993301" algn="l" defTabSz="3986601" rtl="0" eaLnBrk="1" latinLnBrk="0" hangingPunct="1">
      <a:defRPr sz="7800" kern="1200">
        <a:solidFill>
          <a:schemeClr val="tx1"/>
        </a:solidFill>
        <a:latin typeface="+mn-lt"/>
        <a:ea typeface="+mn-ea"/>
        <a:cs typeface="+mn-cs"/>
      </a:defRPr>
    </a:lvl2pPr>
    <a:lvl3pPr marL="3986601" algn="l" defTabSz="3986601" rtl="0" eaLnBrk="1" latinLnBrk="0" hangingPunct="1">
      <a:defRPr sz="7800" kern="1200">
        <a:solidFill>
          <a:schemeClr val="tx1"/>
        </a:solidFill>
        <a:latin typeface="+mn-lt"/>
        <a:ea typeface="+mn-ea"/>
        <a:cs typeface="+mn-cs"/>
      </a:defRPr>
    </a:lvl3pPr>
    <a:lvl4pPr marL="5979902" algn="l" defTabSz="3986601" rtl="0" eaLnBrk="1" latinLnBrk="0" hangingPunct="1">
      <a:defRPr sz="7800" kern="1200">
        <a:solidFill>
          <a:schemeClr val="tx1"/>
        </a:solidFill>
        <a:latin typeface="+mn-lt"/>
        <a:ea typeface="+mn-ea"/>
        <a:cs typeface="+mn-cs"/>
      </a:defRPr>
    </a:lvl4pPr>
    <a:lvl5pPr marL="7973202" algn="l" defTabSz="3986601" rtl="0" eaLnBrk="1" latinLnBrk="0" hangingPunct="1">
      <a:defRPr sz="7800" kern="1200">
        <a:solidFill>
          <a:schemeClr val="tx1"/>
        </a:solidFill>
        <a:latin typeface="+mn-lt"/>
        <a:ea typeface="+mn-ea"/>
        <a:cs typeface="+mn-cs"/>
      </a:defRPr>
    </a:lvl5pPr>
    <a:lvl6pPr marL="9966503" algn="l" defTabSz="3986601" rtl="0" eaLnBrk="1" latinLnBrk="0" hangingPunct="1">
      <a:defRPr sz="7800" kern="1200">
        <a:solidFill>
          <a:schemeClr val="tx1"/>
        </a:solidFill>
        <a:latin typeface="+mn-lt"/>
        <a:ea typeface="+mn-ea"/>
        <a:cs typeface="+mn-cs"/>
      </a:defRPr>
    </a:lvl6pPr>
    <a:lvl7pPr marL="11959803" algn="l" defTabSz="3986601" rtl="0" eaLnBrk="1" latinLnBrk="0" hangingPunct="1">
      <a:defRPr sz="7800" kern="1200">
        <a:solidFill>
          <a:schemeClr val="tx1"/>
        </a:solidFill>
        <a:latin typeface="+mn-lt"/>
        <a:ea typeface="+mn-ea"/>
        <a:cs typeface="+mn-cs"/>
      </a:defRPr>
    </a:lvl7pPr>
    <a:lvl8pPr marL="13953104" algn="l" defTabSz="3986601" rtl="0" eaLnBrk="1" latinLnBrk="0" hangingPunct="1">
      <a:defRPr sz="7800" kern="1200">
        <a:solidFill>
          <a:schemeClr val="tx1"/>
        </a:solidFill>
        <a:latin typeface="+mn-lt"/>
        <a:ea typeface="+mn-ea"/>
        <a:cs typeface="+mn-cs"/>
      </a:defRPr>
    </a:lvl8pPr>
    <a:lvl9pPr marL="15946404" algn="l" defTabSz="3986601" rtl="0" eaLnBrk="1" latinLnBrk="0" hangingPunct="1">
      <a:defRPr sz="7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33" d="100"/>
          <a:sy n="33" d="100"/>
        </p:scale>
        <p:origin x="-660" y="4650"/>
      </p:cViewPr>
      <p:guideLst>
        <p:guide orient="horz" pos="13483"/>
        <p:guide pos="953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D49C861-5E27-45F6-AE58-AFC482D1848F}" type="datetimeFigureOut">
              <a:rPr lang="en-GB" smtClean="0"/>
              <a:t>04/07/2012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16150" y="685800"/>
            <a:ext cx="24257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552833-BE75-4B29-BE1C-8E70E4F5B6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6808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3986601" rtl="0" eaLnBrk="1" latinLnBrk="0" hangingPunct="1">
      <a:defRPr sz="5200" kern="1200">
        <a:solidFill>
          <a:schemeClr val="tx1"/>
        </a:solidFill>
        <a:latin typeface="+mn-lt"/>
        <a:ea typeface="+mn-ea"/>
        <a:cs typeface="+mn-cs"/>
      </a:defRPr>
    </a:lvl1pPr>
    <a:lvl2pPr marL="1993301" algn="l" defTabSz="3986601" rtl="0" eaLnBrk="1" latinLnBrk="0" hangingPunct="1">
      <a:defRPr sz="5200" kern="1200">
        <a:solidFill>
          <a:schemeClr val="tx1"/>
        </a:solidFill>
        <a:latin typeface="+mn-lt"/>
        <a:ea typeface="+mn-ea"/>
        <a:cs typeface="+mn-cs"/>
      </a:defRPr>
    </a:lvl2pPr>
    <a:lvl3pPr marL="3986601" algn="l" defTabSz="3986601" rtl="0" eaLnBrk="1" latinLnBrk="0" hangingPunct="1">
      <a:defRPr sz="5200" kern="1200">
        <a:solidFill>
          <a:schemeClr val="tx1"/>
        </a:solidFill>
        <a:latin typeface="+mn-lt"/>
        <a:ea typeface="+mn-ea"/>
        <a:cs typeface="+mn-cs"/>
      </a:defRPr>
    </a:lvl3pPr>
    <a:lvl4pPr marL="5979902" algn="l" defTabSz="3986601" rtl="0" eaLnBrk="1" latinLnBrk="0" hangingPunct="1">
      <a:defRPr sz="5200" kern="1200">
        <a:solidFill>
          <a:schemeClr val="tx1"/>
        </a:solidFill>
        <a:latin typeface="+mn-lt"/>
        <a:ea typeface="+mn-ea"/>
        <a:cs typeface="+mn-cs"/>
      </a:defRPr>
    </a:lvl4pPr>
    <a:lvl5pPr marL="7973202" algn="l" defTabSz="3986601" rtl="0" eaLnBrk="1" latinLnBrk="0" hangingPunct="1">
      <a:defRPr sz="5200" kern="1200">
        <a:solidFill>
          <a:schemeClr val="tx1"/>
        </a:solidFill>
        <a:latin typeface="+mn-lt"/>
        <a:ea typeface="+mn-ea"/>
        <a:cs typeface="+mn-cs"/>
      </a:defRPr>
    </a:lvl5pPr>
    <a:lvl6pPr marL="9966503" algn="l" defTabSz="3986601" rtl="0" eaLnBrk="1" latinLnBrk="0" hangingPunct="1">
      <a:defRPr sz="5200" kern="1200">
        <a:solidFill>
          <a:schemeClr val="tx1"/>
        </a:solidFill>
        <a:latin typeface="+mn-lt"/>
        <a:ea typeface="+mn-ea"/>
        <a:cs typeface="+mn-cs"/>
      </a:defRPr>
    </a:lvl6pPr>
    <a:lvl7pPr marL="11959803" algn="l" defTabSz="3986601" rtl="0" eaLnBrk="1" latinLnBrk="0" hangingPunct="1">
      <a:defRPr sz="5200" kern="1200">
        <a:solidFill>
          <a:schemeClr val="tx1"/>
        </a:solidFill>
        <a:latin typeface="+mn-lt"/>
        <a:ea typeface="+mn-ea"/>
        <a:cs typeface="+mn-cs"/>
      </a:defRPr>
    </a:lvl7pPr>
    <a:lvl8pPr marL="13953104" algn="l" defTabSz="3986601" rtl="0" eaLnBrk="1" latinLnBrk="0" hangingPunct="1">
      <a:defRPr sz="5200" kern="1200">
        <a:solidFill>
          <a:schemeClr val="tx1"/>
        </a:solidFill>
        <a:latin typeface="+mn-lt"/>
        <a:ea typeface="+mn-ea"/>
        <a:cs typeface="+mn-cs"/>
      </a:defRPr>
    </a:lvl8pPr>
    <a:lvl9pPr marL="15946404" algn="l" defTabSz="3986601" rtl="0" eaLnBrk="1" latinLnBrk="0" hangingPunct="1">
      <a:defRPr sz="5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216150" y="685800"/>
            <a:ext cx="24257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552833-BE75-4B29-BE1C-8E70E4F5B6AD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975456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70998" y="13298398"/>
            <a:ext cx="25737979" cy="917608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41996" y="24258167"/>
            <a:ext cx="21195983" cy="10939955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9933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39866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597990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797320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99665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19598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39531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59464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17D7B6-E64A-400F-B25C-6D9032A03465}" type="datetimeFigureOut">
              <a:rPr lang="en-GB" smtClean="0"/>
              <a:t>04/07/2012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F48E9-9961-4FB1-972C-C54DECF7ED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1149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17D7B6-E64A-400F-B25C-6D9032A03465}" type="datetimeFigureOut">
              <a:rPr lang="en-GB" smtClean="0"/>
              <a:t>04/07/2012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F48E9-9961-4FB1-972C-C54DECF7ED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68534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6464734" y="2477346"/>
            <a:ext cx="5109748" cy="527575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35502" y="2477346"/>
            <a:ext cx="14824573" cy="527575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17D7B6-E64A-400F-B25C-6D9032A03465}" type="datetimeFigureOut">
              <a:rPr lang="en-GB" smtClean="0"/>
              <a:t>04/07/2012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F48E9-9961-4FB1-972C-C54DECF7ED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55973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17D7B6-E64A-400F-B25C-6D9032A03465}" type="datetimeFigureOut">
              <a:rPr lang="en-GB" smtClean="0"/>
              <a:t>04/07/2012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F48E9-9961-4FB1-972C-C54DECF7ED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3045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91910" y="27508445"/>
            <a:ext cx="25737979" cy="8502249"/>
          </a:xfrm>
        </p:spPr>
        <p:txBody>
          <a:bodyPr anchor="t"/>
          <a:lstStyle>
            <a:lvl1pPr algn="l">
              <a:defRPr sz="174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391910" y="18144085"/>
            <a:ext cx="25737979" cy="9364363"/>
          </a:xfrm>
        </p:spPr>
        <p:txBody>
          <a:bodyPr anchor="b"/>
          <a:lstStyle>
            <a:lvl1pPr marL="0" indent="0">
              <a:buNone/>
              <a:defRPr sz="8700">
                <a:solidFill>
                  <a:schemeClr val="tx1">
                    <a:tint val="75000"/>
                  </a:schemeClr>
                </a:solidFill>
              </a:defRPr>
            </a:lvl1pPr>
            <a:lvl2pPr marL="1993301" indent="0">
              <a:buNone/>
              <a:defRPr sz="7800">
                <a:solidFill>
                  <a:schemeClr val="tx1">
                    <a:tint val="75000"/>
                  </a:schemeClr>
                </a:solidFill>
              </a:defRPr>
            </a:lvl2pPr>
            <a:lvl3pPr marL="3986601" indent="0">
              <a:buNone/>
              <a:defRPr sz="7000">
                <a:solidFill>
                  <a:schemeClr val="tx1">
                    <a:tint val="75000"/>
                  </a:schemeClr>
                </a:solidFill>
              </a:defRPr>
            </a:lvl3pPr>
            <a:lvl4pPr marL="5979902" indent="0">
              <a:buNone/>
              <a:defRPr sz="6100">
                <a:solidFill>
                  <a:schemeClr val="tx1">
                    <a:tint val="75000"/>
                  </a:schemeClr>
                </a:solidFill>
              </a:defRPr>
            </a:lvl4pPr>
            <a:lvl5pPr marL="7973202" indent="0">
              <a:buNone/>
              <a:defRPr sz="6100">
                <a:solidFill>
                  <a:schemeClr val="tx1">
                    <a:tint val="75000"/>
                  </a:schemeClr>
                </a:solidFill>
              </a:defRPr>
            </a:lvl5pPr>
            <a:lvl6pPr marL="9966503" indent="0">
              <a:buNone/>
              <a:defRPr sz="6100">
                <a:solidFill>
                  <a:schemeClr val="tx1">
                    <a:tint val="75000"/>
                  </a:schemeClr>
                </a:solidFill>
              </a:defRPr>
            </a:lvl6pPr>
            <a:lvl7pPr marL="11959803" indent="0">
              <a:buNone/>
              <a:defRPr sz="6100">
                <a:solidFill>
                  <a:schemeClr val="tx1">
                    <a:tint val="75000"/>
                  </a:schemeClr>
                </a:solidFill>
              </a:defRPr>
            </a:lvl7pPr>
            <a:lvl8pPr marL="13953104" indent="0">
              <a:buNone/>
              <a:defRPr sz="6100">
                <a:solidFill>
                  <a:schemeClr val="tx1">
                    <a:tint val="75000"/>
                  </a:schemeClr>
                </a:solidFill>
              </a:defRPr>
            </a:lvl8pPr>
            <a:lvl9pPr marL="15946404" indent="0">
              <a:buNone/>
              <a:defRPr sz="61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17D7B6-E64A-400F-B25C-6D9032A03465}" type="datetimeFigureOut">
              <a:rPr lang="en-GB" smtClean="0"/>
              <a:t>04/07/2012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F48E9-9961-4FB1-972C-C54DECF7ED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57445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35502" y="14428066"/>
            <a:ext cx="9967158" cy="40806830"/>
          </a:xfrm>
        </p:spPr>
        <p:txBody>
          <a:bodyPr/>
          <a:lstStyle>
            <a:lvl1pPr>
              <a:defRPr sz="12200"/>
            </a:lvl1pPr>
            <a:lvl2pPr>
              <a:defRPr sz="10500"/>
            </a:lvl2pPr>
            <a:lvl3pPr>
              <a:defRPr sz="8700"/>
            </a:lvl3pPr>
            <a:lvl4pPr>
              <a:defRPr sz="7800"/>
            </a:lvl4pPr>
            <a:lvl5pPr>
              <a:defRPr sz="7800"/>
            </a:lvl5pPr>
            <a:lvl6pPr>
              <a:defRPr sz="7800"/>
            </a:lvl6pPr>
            <a:lvl7pPr>
              <a:defRPr sz="7800"/>
            </a:lvl7pPr>
            <a:lvl8pPr>
              <a:defRPr sz="7800"/>
            </a:lvl8pPr>
            <a:lvl9pPr>
              <a:defRPr sz="7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607327" y="14428066"/>
            <a:ext cx="9967158" cy="40806830"/>
          </a:xfrm>
        </p:spPr>
        <p:txBody>
          <a:bodyPr/>
          <a:lstStyle>
            <a:lvl1pPr>
              <a:defRPr sz="12200"/>
            </a:lvl1pPr>
            <a:lvl2pPr>
              <a:defRPr sz="10500"/>
            </a:lvl2pPr>
            <a:lvl3pPr>
              <a:defRPr sz="8700"/>
            </a:lvl3pPr>
            <a:lvl4pPr>
              <a:defRPr sz="7800"/>
            </a:lvl4pPr>
            <a:lvl5pPr>
              <a:defRPr sz="7800"/>
            </a:lvl5pPr>
            <a:lvl6pPr>
              <a:defRPr sz="7800"/>
            </a:lvl6pPr>
            <a:lvl7pPr>
              <a:defRPr sz="7800"/>
            </a:lvl7pPr>
            <a:lvl8pPr>
              <a:defRPr sz="7800"/>
            </a:lvl8pPr>
            <a:lvl9pPr>
              <a:defRPr sz="7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17D7B6-E64A-400F-B25C-6D9032A03465}" type="datetimeFigureOut">
              <a:rPr lang="en-GB" smtClean="0"/>
              <a:t>04/07/2012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F48E9-9961-4FB1-972C-C54DECF7ED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37074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3999" y="1714325"/>
            <a:ext cx="27251978" cy="7134755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14001" y="9582374"/>
            <a:ext cx="13378914" cy="3993479"/>
          </a:xfrm>
        </p:spPr>
        <p:txBody>
          <a:bodyPr anchor="b"/>
          <a:lstStyle>
            <a:lvl1pPr marL="0" indent="0">
              <a:buNone/>
              <a:defRPr sz="10500" b="1"/>
            </a:lvl1pPr>
            <a:lvl2pPr marL="1993301" indent="0">
              <a:buNone/>
              <a:defRPr sz="8700" b="1"/>
            </a:lvl2pPr>
            <a:lvl3pPr marL="3986601" indent="0">
              <a:buNone/>
              <a:defRPr sz="7800" b="1"/>
            </a:lvl3pPr>
            <a:lvl4pPr marL="5979902" indent="0">
              <a:buNone/>
              <a:defRPr sz="7000" b="1"/>
            </a:lvl4pPr>
            <a:lvl5pPr marL="7973202" indent="0">
              <a:buNone/>
              <a:defRPr sz="7000" b="1"/>
            </a:lvl5pPr>
            <a:lvl6pPr marL="9966503" indent="0">
              <a:buNone/>
              <a:defRPr sz="7000" b="1"/>
            </a:lvl6pPr>
            <a:lvl7pPr marL="11959803" indent="0">
              <a:buNone/>
              <a:defRPr sz="7000" b="1"/>
            </a:lvl7pPr>
            <a:lvl8pPr marL="13953104" indent="0">
              <a:buNone/>
              <a:defRPr sz="7000" b="1"/>
            </a:lvl8pPr>
            <a:lvl9pPr marL="15946404" indent="0">
              <a:buNone/>
              <a:defRPr sz="70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14001" y="13575851"/>
            <a:ext cx="13378914" cy="24664452"/>
          </a:xfrm>
        </p:spPr>
        <p:txBody>
          <a:bodyPr/>
          <a:lstStyle>
            <a:lvl1pPr>
              <a:defRPr sz="10500"/>
            </a:lvl1pPr>
            <a:lvl2pPr>
              <a:defRPr sz="8700"/>
            </a:lvl2pPr>
            <a:lvl3pPr>
              <a:defRPr sz="7800"/>
            </a:lvl3pPr>
            <a:lvl4pPr>
              <a:defRPr sz="7000"/>
            </a:lvl4pPr>
            <a:lvl5pPr>
              <a:defRPr sz="7000"/>
            </a:lvl5pPr>
            <a:lvl6pPr>
              <a:defRPr sz="7000"/>
            </a:lvl6pPr>
            <a:lvl7pPr>
              <a:defRPr sz="7000"/>
            </a:lvl7pPr>
            <a:lvl8pPr>
              <a:defRPr sz="7000"/>
            </a:lvl8pPr>
            <a:lvl9pPr>
              <a:defRPr sz="7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5381811" y="9582374"/>
            <a:ext cx="13384168" cy="3993479"/>
          </a:xfrm>
        </p:spPr>
        <p:txBody>
          <a:bodyPr anchor="b"/>
          <a:lstStyle>
            <a:lvl1pPr marL="0" indent="0">
              <a:buNone/>
              <a:defRPr sz="10500" b="1"/>
            </a:lvl1pPr>
            <a:lvl2pPr marL="1993301" indent="0">
              <a:buNone/>
              <a:defRPr sz="8700" b="1"/>
            </a:lvl2pPr>
            <a:lvl3pPr marL="3986601" indent="0">
              <a:buNone/>
              <a:defRPr sz="7800" b="1"/>
            </a:lvl3pPr>
            <a:lvl4pPr marL="5979902" indent="0">
              <a:buNone/>
              <a:defRPr sz="7000" b="1"/>
            </a:lvl4pPr>
            <a:lvl5pPr marL="7973202" indent="0">
              <a:buNone/>
              <a:defRPr sz="7000" b="1"/>
            </a:lvl5pPr>
            <a:lvl6pPr marL="9966503" indent="0">
              <a:buNone/>
              <a:defRPr sz="7000" b="1"/>
            </a:lvl6pPr>
            <a:lvl7pPr marL="11959803" indent="0">
              <a:buNone/>
              <a:defRPr sz="7000" b="1"/>
            </a:lvl7pPr>
            <a:lvl8pPr marL="13953104" indent="0">
              <a:buNone/>
              <a:defRPr sz="7000" b="1"/>
            </a:lvl8pPr>
            <a:lvl9pPr marL="15946404" indent="0">
              <a:buNone/>
              <a:defRPr sz="70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5381811" y="13575851"/>
            <a:ext cx="13384168" cy="24664452"/>
          </a:xfrm>
        </p:spPr>
        <p:txBody>
          <a:bodyPr/>
          <a:lstStyle>
            <a:lvl1pPr>
              <a:defRPr sz="10500"/>
            </a:lvl1pPr>
            <a:lvl2pPr>
              <a:defRPr sz="8700"/>
            </a:lvl2pPr>
            <a:lvl3pPr>
              <a:defRPr sz="7800"/>
            </a:lvl3pPr>
            <a:lvl4pPr>
              <a:defRPr sz="7000"/>
            </a:lvl4pPr>
            <a:lvl5pPr>
              <a:defRPr sz="7000"/>
            </a:lvl5pPr>
            <a:lvl6pPr>
              <a:defRPr sz="7000"/>
            </a:lvl6pPr>
            <a:lvl7pPr>
              <a:defRPr sz="7000"/>
            </a:lvl7pPr>
            <a:lvl8pPr>
              <a:defRPr sz="7000"/>
            </a:lvl8pPr>
            <a:lvl9pPr>
              <a:defRPr sz="7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17D7B6-E64A-400F-B25C-6D9032A03465}" type="datetimeFigureOut">
              <a:rPr lang="en-GB" smtClean="0"/>
              <a:t>04/07/2012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F48E9-9961-4FB1-972C-C54DECF7ED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139355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17D7B6-E64A-400F-B25C-6D9032A03465}" type="datetimeFigureOut">
              <a:rPr lang="en-GB" smtClean="0"/>
              <a:t>04/07/2012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F48E9-9961-4FB1-972C-C54DECF7ED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372943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17D7B6-E64A-400F-B25C-6D9032A03465}" type="datetimeFigureOut">
              <a:rPr lang="en-GB" smtClean="0"/>
              <a:t>04/07/2012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F48E9-9961-4FB1-972C-C54DECF7ED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76390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4002" y="1704413"/>
            <a:ext cx="9961904" cy="7253669"/>
          </a:xfrm>
        </p:spPr>
        <p:txBody>
          <a:bodyPr anchor="b"/>
          <a:lstStyle>
            <a:lvl1pPr algn="l">
              <a:defRPr sz="87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838629" y="1704419"/>
            <a:ext cx="16927350" cy="36535892"/>
          </a:xfrm>
        </p:spPr>
        <p:txBody>
          <a:bodyPr/>
          <a:lstStyle>
            <a:lvl1pPr>
              <a:defRPr sz="14000"/>
            </a:lvl1pPr>
            <a:lvl2pPr>
              <a:defRPr sz="12200"/>
            </a:lvl2pPr>
            <a:lvl3pPr>
              <a:defRPr sz="10500"/>
            </a:lvl3pPr>
            <a:lvl4pPr>
              <a:defRPr sz="8700"/>
            </a:lvl4pPr>
            <a:lvl5pPr>
              <a:defRPr sz="8700"/>
            </a:lvl5pPr>
            <a:lvl6pPr>
              <a:defRPr sz="8700"/>
            </a:lvl6pPr>
            <a:lvl7pPr>
              <a:defRPr sz="8700"/>
            </a:lvl7pPr>
            <a:lvl8pPr>
              <a:defRPr sz="8700"/>
            </a:lvl8pPr>
            <a:lvl9pPr>
              <a:defRPr sz="8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14002" y="8958084"/>
            <a:ext cx="9961904" cy="29282224"/>
          </a:xfrm>
        </p:spPr>
        <p:txBody>
          <a:bodyPr/>
          <a:lstStyle>
            <a:lvl1pPr marL="0" indent="0">
              <a:buNone/>
              <a:defRPr sz="6100"/>
            </a:lvl1pPr>
            <a:lvl2pPr marL="1993301" indent="0">
              <a:buNone/>
              <a:defRPr sz="5200"/>
            </a:lvl2pPr>
            <a:lvl3pPr marL="3986601" indent="0">
              <a:buNone/>
              <a:defRPr sz="4400"/>
            </a:lvl3pPr>
            <a:lvl4pPr marL="5979902" indent="0">
              <a:buNone/>
              <a:defRPr sz="3900"/>
            </a:lvl4pPr>
            <a:lvl5pPr marL="7973202" indent="0">
              <a:buNone/>
              <a:defRPr sz="3900"/>
            </a:lvl5pPr>
            <a:lvl6pPr marL="9966503" indent="0">
              <a:buNone/>
              <a:defRPr sz="3900"/>
            </a:lvl6pPr>
            <a:lvl7pPr marL="11959803" indent="0">
              <a:buNone/>
              <a:defRPr sz="3900"/>
            </a:lvl7pPr>
            <a:lvl8pPr marL="13953104" indent="0">
              <a:buNone/>
              <a:defRPr sz="3900"/>
            </a:lvl8pPr>
            <a:lvl9pPr marL="15946404" indent="0">
              <a:buNone/>
              <a:defRPr sz="3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17D7B6-E64A-400F-B25C-6D9032A03465}" type="datetimeFigureOut">
              <a:rPr lang="en-GB" smtClean="0"/>
              <a:t>04/07/2012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F48E9-9961-4FB1-972C-C54DECF7ED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152880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35088" y="29965969"/>
            <a:ext cx="18167985" cy="3537654"/>
          </a:xfrm>
        </p:spPr>
        <p:txBody>
          <a:bodyPr anchor="b"/>
          <a:lstStyle>
            <a:lvl1pPr algn="l">
              <a:defRPr sz="87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935088" y="3825019"/>
            <a:ext cx="18167985" cy="25685115"/>
          </a:xfrm>
        </p:spPr>
        <p:txBody>
          <a:bodyPr/>
          <a:lstStyle>
            <a:lvl1pPr marL="0" indent="0">
              <a:buNone/>
              <a:defRPr sz="14000"/>
            </a:lvl1pPr>
            <a:lvl2pPr marL="1993301" indent="0">
              <a:buNone/>
              <a:defRPr sz="12200"/>
            </a:lvl2pPr>
            <a:lvl3pPr marL="3986601" indent="0">
              <a:buNone/>
              <a:defRPr sz="10500"/>
            </a:lvl3pPr>
            <a:lvl4pPr marL="5979902" indent="0">
              <a:buNone/>
              <a:defRPr sz="8700"/>
            </a:lvl4pPr>
            <a:lvl5pPr marL="7973202" indent="0">
              <a:buNone/>
              <a:defRPr sz="8700"/>
            </a:lvl5pPr>
            <a:lvl6pPr marL="9966503" indent="0">
              <a:buNone/>
              <a:defRPr sz="8700"/>
            </a:lvl6pPr>
            <a:lvl7pPr marL="11959803" indent="0">
              <a:buNone/>
              <a:defRPr sz="8700"/>
            </a:lvl7pPr>
            <a:lvl8pPr marL="13953104" indent="0">
              <a:buNone/>
              <a:defRPr sz="8700"/>
            </a:lvl8pPr>
            <a:lvl9pPr marL="15946404" indent="0">
              <a:buNone/>
              <a:defRPr sz="87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35088" y="33503622"/>
            <a:ext cx="18167985" cy="5024051"/>
          </a:xfrm>
        </p:spPr>
        <p:txBody>
          <a:bodyPr/>
          <a:lstStyle>
            <a:lvl1pPr marL="0" indent="0">
              <a:buNone/>
              <a:defRPr sz="6100"/>
            </a:lvl1pPr>
            <a:lvl2pPr marL="1993301" indent="0">
              <a:buNone/>
              <a:defRPr sz="5200"/>
            </a:lvl2pPr>
            <a:lvl3pPr marL="3986601" indent="0">
              <a:buNone/>
              <a:defRPr sz="4400"/>
            </a:lvl3pPr>
            <a:lvl4pPr marL="5979902" indent="0">
              <a:buNone/>
              <a:defRPr sz="3900"/>
            </a:lvl4pPr>
            <a:lvl5pPr marL="7973202" indent="0">
              <a:buNone/>
              <a:defRPr sz="3900"/>
            </a:lvl5pPr>
            <a:lvl6pPr marL="9966503" indent="0">
              <a:buNone/>
              <a:defRPr sz="3900"/>
            </a:lvl6pPr>
            <a:lvl7pPr marL="11959803" indent="0">
              <a:buNone/>
              <a:defRPr sz="3900"/>
            </a:lvl7pPr>
            <a:lvl8pPr marL="13953104" indent="0">
              <a:buNone/>
              <a:defRPr sz="3900"/>
            </a:lvl8pPr>
            <a:lvl9pPr marL="15946404" indent="0">
              <a:buNone/>
              <a:defRPr sz="3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17D7B6-E64A-400F-B25C-6D9032A03465}" type="datetimeFigureOut">
              <a:rPr lang="en-GB" smtClean="0"/>
              <a:t>04/07/2012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F48E9-9961-4FB1-972C-C54DECF7ED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48914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513999" y="1714325"/>
            <a:ext cx="27251978" cy="7134755"/>
          </a:xfrm>
          <a:prstGeom prst="rect">
            <a:avLst/>
          </a:prstGeom>
        </p:spPr>
        <p:txBody>
          <a:bodyPr vert="horz" lIns="398660" tIns="199330" rIns="398660" bIns="19933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13999" y="9988659"/>
            <a:ext cx="27251978" cy="28251648"/>
          </a:xfrm>
          <a:prstGeom prst="rect">
            <a:avLst/>
          </a:prstGeom>
        </p:spPr>
        <p:txBody>
          <a:bodyPr vert="horz" lIns="398660" tIns="199330" rIns="398660" bIns="19933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513998" y="39677166"/>
            <a:ext cx="7065328" cy="2279159"/>
          </a:xfrm>
          <a:prstGeom prst="rect">
            <a:avLst/>
          </a:prstGeom>
        </p:spPr>
        <p:txBody>
          <a:bodyPr vert="horz" lIns="398660" tIns="199330" rIns="398660" bIns="199330" rtlCol="0" anchor="ctr"/>
          <a:lstStyle>
            <a:lvl1pPr algn="l">
              <a:defRPr sz="5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17D7B6-E64A-400F-B25C-6D9032A03465}" type="datetimeFigureOut">
              <a:rPr lang="en-GB" smtClean="0"/>
              <a:t>04/07/2012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345658" y="39677166"/>
            <a:ext cx="9588659" cy="2279159"/>
          </a:xfrm>
          <a:prstGeom prst="rect">
            <a:avLst/>
          </a:prstGeom>
        </p:spPr>
        <p:txBody>
          <a:bodyPr vert="horz" lIns="398660" tIns="199330" rIns="398660" bIns="199330" rtlCol="0" anchor="ctr"/>
          <a:lstStyle>
            <a:lvl1pPr algn="ctr">
              <a:defRPr sz="5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1700649" y="39677166"/>
            <a:ext cx="7065328" cy="2279159"/>
          </a:xfrm>
          <a:prstGeom prst="rect">
            <a:avLst/>
          </a:prstGeom>
        </p:spPr>
        <p:txBody>
          <a:bodyPr vert="horz" lIns="398660" tIns="199330" rIns="398660" bIns="199330" rtlCol="0" anchor="ctr"/>
          <a:lstStyle>
            <a:lvl1pPr algn="r">
              <a:defRPr sz="5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5F48E9-9961-4FB1-972C-C54DECF7ED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4288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3986601" rtl="0" eaLnBrk="1" latinLnBrk="0" hangingPunct="1">
        <a:spcBef>
          <a:spcPct val="0"/>
        </a:spcBef>
        <a:buNone/>
        <a:defRPr sz="19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494975" indent="-1494975" algn="l" defTabSz="3986601" rtl="0" eaLnBrk="1" latinLnBrk="0" hangingPunct="1">
        <a:spcBef>
          <a:spcPct val="20000"/>
        </a:spcBef>
        <a:buFont typeface="Arial" pitchFamily="34" charset="0"/>
        <a:buChar char="•"/>
        <a:defRPr sz="14000" kern="1200">
          <a:solidFill>
            <a:schemeClr val="tx1"/>
          </a:solidFill>
          <a:latin typeface="+mn-lt"/>
          <a:ea typeface="+mn-ea"/>
          <a:cs typeface="+mn-cs"/>
        </a:defRPr>
      </a:lvl1pPr>
      <a:lvl2pPr marL="3239113" indent="-1245813" algn="l" defTabSz="3986601" rtl="0" eaLnBrk="1" latinLnBrk="0" hangingPunct="1">
        <a:spcBef>
          <a:spcPct val="20000"/>
        </a:spcBef>
        <a:buFont typeface="Arial" pitchFamily="34" charset="0"/>
        <a:buChar char="–"/>
        <a:defRPr sz="12200" kern="1200">
          <a:solidFill>
            <a:schemeClr val="tx1"/>
          </a:solidFill>
          <a:latin typeface="+mn-lt"/>
          <a:ea typeface="+mn-ea"/>
          <a:cs typeface="+mn-cs"/>
        </a:defRPr>
      </a:lvl2pPr>
      <a:lvl3pPr marL="4983251" indent="-996650" algn="l" defTabSz="3986601" rtl="0" eaLnBrk="1" latinLnBrk="0" hangingPunct="1">
        <a:spcBef>
          <a:spcPct val="20000"/>
        </a:spcBef>
        <a:buFont typeface="Arial" pitchFamily="34" charset="0"/>
        <a:buChar char="•"/>
        <a:defRPr sz="10500" kern="1200">
          <a:solidFill>
            <a:schemeClr val="tx1"/>
          </a:solidFill>
          <a:latin typeface="+mn-lt"/>
          <a:ea typeface="+mn-ea"/>
          <a:cs typeface="+mn-cs"/>
        </a:defRPr>
      </a:lvl3pPr>
      <a:lvl4pPr marL="6976552" indent="-996650" algn="l" defTabSz="3986601" rtl="0" eaLnBrk="1" latinLnBrk="0" hangingPunct="1">
        <a:spcBef>
          <a:spcPct val="20000"/>
        </a:spcBef>
        <a:buFont typeface="Arial" pitchFamily="34" charset="0"/>
        <a:buChar char="–"/>
        <a:defRPr sz="8700" kern="1200">
          <a:solidFill>
            <a:schemeClr val="tx1"/>
          </a:solidFill>
          <a:latin typeface="+mn-lt"/>
          <a:ea typeface="+mn-ea"/>
          <a:cs typeface="+mn-cs"/>
        </a:defRPr>
      </a:lvl4pPr>
      <a:lvl5pPr marL="8969853" indent="-996650" algn="l" defTabSz="3986601" rtl="0" eaLnBrk="1" latinLnBrk="0" hangingPunct="1">
        <a:spcBef>
          <a:spcPct val="20000"/>
        </a:spcBef>
        <a:buFont typeface="Arial" pitchFamily="34" charset="0"/>
        <a:buChar char="»"/>
        <a:defRPr sz="8700" kern="1200">
          <a:solidFill>
            <a:schemeClr val="tx1"/>
          </a:solidFill>
          <a:latin typeface="+mn-lt"/>
          <a:ea typeface="+mn-ea"/>
          <a:cs typeface="+mn-cs"/>
        </a:defRPr>
      </a:lvl5pPr>
      <a:lvl6pPr marL="10963153" indent="-996650" algn="l" defTabSz="3986601" rtl="0" eaLnBrk="1" latinLnBrk="0" hangingPunct="1">
        <a:spcBef>
          <a:spcPct val="20000"/>
        </a:spcBef>
        <a:buFont typeface="Arial" pitchFamily="34" charset="0"/>
        <a:buChar char="•"/>
        <a:defRPr sz="8700" kern="1200">
          <a:solidFill>
            <a:schemeClr val="tx1"/>
          </a:solidFill>
          <a:latin typeface="+mn-lt"/>
          <a:ea typeface="+mn-ea"/>
          <a:cs typeface="+mn-cs"/>
        </a:defRPr>
      </a:lvl6pPr>
      <a:lvl7pPr marL="12956454" indent="-996650" algn="l" defTabSz="3986601" rtl="0" eaLnBrk="1" latinLnBrk="0" hangingPunct="1">
        <a:spcBef>
          <a:spcPct val="20000"/>
        </a:spcBef>
        <a:buFont typeface="Arial" pitchFamily="34" charset="0"/>
        <a:buChar char="•"/>
        <a:defRPr sz="8700" kern="1200">
          <a:solidFill>
            <a:schemeClr val="tx1"/>
          </a:solidFill>
          <a:latin typeface="+mn-lt"/>
          <a:ea typeface="+mn-ea"/>
          <a:cs typeface="+mn-cs"/>
        </a:defRPr>
      </a:lvl7pPr>
      <a:lvl8pPr marL="14949754" indent="-996650" algn="l" defTabSz="3986601" rtl="0" eaLnBrk="1" latinLnBrk="0" hangingPunct="1">
        <a:spcBef>
          <a:spcPct val="20000"/>
        </a:spcBef>
        <a:buFont typeface="Arial" pitchFamily="34" charset="0"/>
        <a:buChar char="•"/>
        <a:defRPr sz="8700" kern="1200">
          <a:solidFill>
            <a:schemeClr val="tx1"/>
          </a:solidFill>
          <a:latin typeface="+mn-lt"/>
          <a:ea typeface="+mn-ea"/>
          <a:cs typeface="+mn-cs"/>
        </a:defRPr>
      </a:lvl8pPr>
      <a:lvl9pPr marL="16943055" indent="-996650" algn="l" defTabSz="3986601" rtl="0" eaLnBrk="1" latinLnBrk="0" hangingPunct="1">
        <a:spcBef>
          <a:spcPct val="20000"/>
        </a:spcBef>
        <a:buFont typeface="Arial" pitchFamily="34" charset="0"/>
        <a:buChar char="•"/>
        <a:defRPr sz="8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986601" rtl="0" eaLnBrk="1" latinLnBrk="0" hangingPunct="1">
        <a:defRPr sz="7800" kern="1200">
          <a:solidFill>
            <a:schemeClr val="tx1"/>
          </a:solidFill>
          <a:latin typeface="+mn-lt"/>
          <a:ea typeface="+mn-ea"/>
          <a:cs typeface="+mn-cs"/>
        </a:defRPr>
      </a:lvl1pPr>
      <a:lvl2pPr marL="1993301" algn="l" defTabSz="3986601" rtl="0" eaLnBrk="1" latinLnBrk="0" hangingPunct="1">
        <a:defRPr sz="7800" kern="1200">
          <a:solidFill>
            <a:schemeClr val="tx1"/>
          </a:solidFill>
          <a:latin typeface="+mn-lt"/>
          <a:ea typeface="+mn-ea"/>
          <a:cs typeface="+mn-cs"/>
        </a:defRPr>
      </a:lvl2pPr>
      <a:lvl3pPr marL="3986601" algn="l" defTabSz="3986601" rtl="0" eaLnBrk="1" latinLnBrk="0" hangingPunct="1">
        <a:defRPr sz="7800" kern="1200">
          <a:solidFill>
            <a:schemeClr val="tx1"/>
          </a:solidFill>
          <a:latin typeface="+mn-lt"/>
          <a:ea typeface="+mn-ea"/>
          <a:cs typeface="+mn-cs"/>
        </a:defRPr>
      </a:lvl3pPr>
      <a:lvl4pPr marL="5979902" algn="l" defTabSz="3986601" rtl="0" eaLnBrk="1" latinLnBrk="0" hangingPunct="1">
        <a:defRPr sz="7800" kern="1200">
          <a:solidFill>
            <a:schemeClr val="tx1"/>
          </a:solidFill>
          <a:latin typeface="+mn-lt"/>
          <a:ea typeface="+mn-ea"/>
          <a:cs typeface="+mn-cs"/>
        </a:defRPr>
      </a:lvl4pPr>
      <a:lvl5pPr marL="7973202" algn="l" defTabSz="3986601" rtl="0" eaLnBrk="1" latinLnBrk="0" hangingPunct="1">
        <a:defRPr sz="7800" kern="1200">
          <a:solidFill>
            <a:schemeClr val="tx1"/>
          </a:solidFill>
          <a:latin typeface="+mn-lt"/>
          <a:ea typeface="+mn-ea"/>
          <a:cs typeface="+mn-cs"/>
        </a:defRPr>
      </a:lvl5pPr>
      <a:lvl6pPr marL="9966503" algn="l" defTabSz="3986601" rtl="0" eaLnBrk="1" latinLnBrk="0" hangingPunct="1">
        <a:defRPr sz="7800" kern="1200">
          <a:solidFill>
            <a:schemeClr val="tx1"/>
          </a:solidFill>
          <a:latin typeface="+mn-lt"/>
          <a:ea typeface="+mn-ea"/>
          <a:cs typeface="+mn-cs"/>
        </a:defRPr>
      </a:lvl6pPr>
      <a:lvl7pPr marL="11959803" algn="l" defTabSz="3986601" rtl="0" eaLnBrk="1" latinLnBrk="0" hangingPunct="1">
        <a:defRPr sz="7800" kern="1200">
          <a:solidFill>
            <a:schemeClr val="tx1"/>
          </a:solidFill>
          <a:latin typeface="+mn-lt"/>
          <a:ea typeface="+mn-ea"/>
          <a:cs typeface="+mn-cs"/>
        </a:defRPr>
      </a:lvl7pPr>
      <a:lvl8pPr marL="13953104" algn="l" defTabSz="3986601" rtl="0" eaLnBrk="1" latinLnBrk="0" hangingPunct="1">
        <a:defRPr sz="7800" kern="1200">
          <a:solidFill>
            <a:schemeClr val="tx1"/>
          </a:solidFill>
          <a:latin typeface="+mn-lt"/>
          <a:ea typeface="+mn-ea"/>
          <a:cs typeface="+mn-cs"/>
        </a:defRPr>
      </a:lvl8pPr>
      <a:lvl9pPr marL="15946404" algn="l" defTabSz="3986601" rtl="0" eaLnBrk="1" latinLnBrk="0" hangingPunct="1">
        <a:defRPr sz="7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tif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546699" y="521942"/>
            <a:ext cx="19512782" cy="3744416"/>
          </a:xfrm>
        </p:spPr>
        <p:txBody>
          <a:bodyPr>
            <a:normAutofit fontScale="90000"/>
          </a:bodyPr>
          <a:lstStyle/>
          <a:p>
            <a:r>
              <a:rPr lang="en-GB" sz="9600" b="1" dirty="0"/>
              <a:t>Can LinkedIn and </a:t>
            </a:r>
            <a:r>
              <a:rPr lang="en-GB" sz="9600" b="1" dirty="0" smtClean="0"/>
              <a:t>Academia.edu </a:t>
            </a:r>
            <a:r>
              <a:rPr lang="en-GB" sz="9600" b="1" dirty="0"/>
              <a:t>Enhance Access to Open Repositories?</a:t>
            </a:r>
            <a:endParaRPr lang="en-GB" sz="9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41810" y="39334253"/>
            <a:ext cx="20362873" cy="2585323"/>
          </a:xfrm>
          <a:ln>
            <a:solidFill>
              <a:schemeClr val="tx1"/>
            </a:solidFill>
          </a:ln>
        </p:spPr>
        <p:txBody>
          <a:bodyPr>
            <a:noAutofit/>
          </a:bodyPr>
          <a:lstStyle/>
          <a:p>
            <a:pPr algn="l"/>
            <a:r>
              <a:rPr lang="en-GB" sz="5200" b="1" dirty="0">
                <a:solidFill>
                  <a:schemeClr val="tx1"/>
                </a:solidFill>
              </a:rPr>
              <a:t>Can LinkedIn and </a:t>
            </a:r>
            <a:r>
              <a:rPr lang="en-GB" sz="5200" b="1" dirty="0" smtClean="0">
                <a:solidFill>
                  <a:schemeClr val="tx1"/>
                </a:solidFill>
              </a:rPr>
              <a:t>Academia.edu </a:t>
            </a:r>
            <a:r>
              <a:rPr lang="en-GB" sz="5200" b="1" dirty="0">
                <a:solidFill>
                  <a:schemeClr val="tx1"/>
                </a:solidFill>
              </a:rPr>
              <a:t>Enhance Access to Open Repositories</a:t>
            </a:r>
            <a:r>
              <a:rPr lang="en-GB" sz="5200" dirty="0" smtClean="0">
                <a:solidFill>
                  <a:schemeClr val="tx1"/>
                </a:solidFill>
              </a:rPr>
              <a:t>?  </a:t>
            </a:r>
            <a:br>
              <a:rPr lang="en-GB" sz="5200" dirty="0" smtClean="0">
                <a:solidFill>
                  <a:schemeClr val="tx1"/>
                </a:solidFill>
              </a:rPr>
            </a:br>
            <a:r>
              <a:rPr lang="en-GB" sz="5200" dirty="0" smtClean="0">
                <a:solidFill>
                  <a:schemeClr val="tx1"/>
                </a:solidFill>
              </a:rPr>
              <a:t>Brian Kelly and Jenny </a:t>
            </a:r>
            <a:r>
              <a:rPr lang="en-GB" sz="5200" dirty="0" err="1" smtClean="0">
                <a:solidFill>
                  <a:schemeClr val="tx1"/>
                </a:solidFill>
              </a:rPr>
              <a:t>Delasalle</a:t>
            </a:r>
            <a:r>
              <a:rPr lang="en-GB" sz="5200" dirty="0" smtClean="0">
                <a:solidFill>
                  <a:schemeClr val="tx1"/>
                </a:solidFill>
              </a:rPr>
              <a:t>, OR12, Edinburgh, 9-13 July 2012.</a:t>
            </a:r>
            <a:br>
              <a:rPr lang="en-GB" sz="5200" dirty="0" smtClean="0">
                <a:solidFill>
                  <a:schemeClr val="tx1"/>
                </a:solidFill>
              </a:rPr>
            </a:br>
            <a:r>
              <a:rPr lang="en-GB" sz="5200" dirty="0" smtClean="0">
                <a:solidFill>
                  <a:schemeClr val="tx1"/>
                </a:solidFill>
              </a:rPr>
              <a:t>http://opus.bath.ac.uk/30227/</a:t>
            </a:r>
            <a:endParaRPr lang="en-GB" sz="5200" dirty="0">
              <a:solidFill>
                <a:schemeClr val="tx1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87" t="6241" r="1042"/>
          <a:stretch/>
        </p:blipFill>
        <p:spPr>
          <a:xfrm>
            <a:off x="1238998" y="4972049"/>
            <a:ext cx="21687543" cy="735669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081"/>
          <a:stretch/>
        </p:blipFill>
        <p:spPr>
          <a:xfrm>
            <a:off x="1075092" y="13244876"/>
            <a:ext cx="21984389" cy="7437665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23348899" y="5814618"/>
            <a:ext cx="6648398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5400" dirty="0" smtClean="0"/>
              <a:t>Install and promote a repository in order to enhance access to research papers? </a:t>
            </a:r>
          </a:p>
          <a:p>
            <a:r>
              <a:rPr lang="en-GB" sz="5400" dirty="0" smtClean="0"/>
              <a:t>We know that makes sense and we’ve been doing this.</a:t>
            </a:r>
            <a:endParaRPr lang="en-GB" sz="5400" dirty="0"/>
          </a:p>
        </p:txBody>
      </p:sp>
      <p:sp>
        <p:nvSpPr>
          <p:cNvPr id="11" name="TextBox 10"/>
          <p:cNvSpPr txBox="1"/>
          <p:nvPr/>
        </p:nvSpPr>
        <p:spPr>
          <a:xfrm>
            <a:off x="23348899" y="13244876"/>
            <a:ext cx="6648398" cy="75713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5400" dirty="0" smtClean="0"/>
              <a:t>Brian Kelly (UKOLN) has had the largest number of downloads on Opus, the University of Bath repository. He has a h-index of 11 with his accessibility papers being well-cited.</a:t>
            </a:r>
            <a:endParaRPr lang="en-GB" sz="5400" dirty="0"/>
          </a:p>
        </p:txBody>
      </p:sp>
      <p:sp>
        <p:nvSpPr>
          <p:cNvPr id="12" name="TextBox 11"/>
          <p:cNvSpPr txBox="1"/>
          <p:nvPr/>
        </p:nvSpPr>
        <p:spPr>
          <a:xfrm>
            <a:off x="23348899" y="21992793"/>
            <a:ext cx="6648398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5400" dirty="0" smtClean="0"/>
              <a:t>Research by Kelly &amp; </a:t>
            </a:r>
            <a:r>
              <a:rPr lang="en-GB" sz="5400" dirty="0" err="1" smtClean="0"/>
              <a:t>Delasalle</a:t>
            </a:r>
            <a:r>
              <a:rPr lang="en-GB" sz="5400" dirty="0" smtClean="0"/>
              <a:t> suggests that the large number of downloads (&amp; citations) may be due to inbound links from popular services.</a:t>
            </a:r>
            <a:endParaRPr lang="en-GB" sz="5400" dirty="0"/>
          </a:p>
        </p:txBody>
      </p:sp>
      <p:sp>
        <p:nvSpPr>
          <p:cNvPr id="13" name="TextBox 12"/>
          <p:cNvSpPr txBox="1"/>
          <p:nvPr/>
        </p:nvSpPr>
        <p:spPr>
          <a:xfrm>
            <a:off x="23348899" y="29137139"/>
            <a:ext cx="6648398" cy="75713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5400" dirty="0" smtClean="0"/>
              <a:t>Further research is needed. But in the meantime why wouldn’t you encourage researchers to link to their papers from popular profile services used by their fellow researchers?</a:t>
            </a:r>
            <a:endParaRPr lang="en-GB" sz="5400" dirty="0"/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38998" y="873550"/>
            <a:ext cx="2044020" cy="3279670"/>
          </a:xfrm>
          <a:prstGeom prst="rect">
            <a:avLst/>
          </a:prstGeom>
        </p:spPr>
      </p:pic>
      <p:pic>
        <p:nvPicPr>
          <p:cNvPr id="1028" name="Picture 4" descr="University of Warwick logo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575" y="-250825"/>
            <a:ext cx="1819275" cy="533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University of Warwick logo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7975" y="-98425"/>
            <a:ext cx="1819275" cy="533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Picture 8" descr="the_warwick_uni_blue.jp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74450" y="2522845"/>
            <a:ext cx="5726911" cy="22263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TextBox 14"/>
          <p:cNvSpPr txBox="1"/>
          <p:nvPr/>
        </p:nvSpPr>
        <p:spPr>
          <a:xfrm>
            <a:off x="1097844" y="37102006"/>
            <a:ext cx="17410545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0" dirty="0" smtClean="0"/>
              <a:t>Acknowledgements are given to JISC for their funding of the Innovation Support Centre at UKOLN. </a:t>
            </a:r>
            <a:endParaRPr lang="en-GB" sz="6000" dirty="0"/>
          </a:p>
        </p:txBody>
      </p:sp>
      <p:pic>
        <p:nvPicPr>
          <p:cNvPr id="18" name="Picture 12" descr="University of Bath logo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573035" y="883730"/>
            <a:ext cx="4929742" cy="17129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</p:pic>
      <p:sp>
        <p:nvSpPr>
          <p:cNvPr id="23" name="TextBox 22"/>
          <p:cNvSpPr txBox="1"/>
          <p:nvPr/>
        </p:nvSpPr>
        <p:spPr>
          <a:xfrm>
            <a:off x="21836731" y="39334254"/>
            <a:ext cx="7666046" cy="2600712"/>
          </a:xfrm>
          <a:prstGeom prst="rect">
            <a:avLst/>
          </a:prstGeom>
          <a:noFill/>
          <a:ln>
            <a:solidFill>
              <a:schemeClr val="tx1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lIns="180000" rIns="180000" rtlCol="0">
            <a:spAutoFit/>
          </a:bodyPr>
          <a:lstStyle/>
          <a:p>
            <a:pPr>
              <a:spcBef>
                <a:spcPts val="600"/>
              </a:spcBef>
            </a:pPr>
            <a:endParaRPr lang="en-GB" sz="1000" dirty="0" smtClean="0"/>
          </a:p>
          <a:p>
            <a:pPr>
              <a:spcBef>
                <a:spcPts val="600"/>
              </a:spcBef>
            </a:pPr>
            <a:r>
              <a:rPr lang="en-GB" sz="4600" dirty="0" smtClean="0"/>
              <a:t>Please contact Brian Kelly for further information about this work: &lt;b.kelly@ukoln.ac.uk&gt; </a:t>
            </a:r>
          </a:p>
          <a:p>
            <a:endParaRPr lang="en-GB" sz="1000" dirty="0"/>
          </a:p>
        </p:txBody>
      </p:sp>
      <p:pic>
        <p:nvPicPr>
          <p:cNvPr id="19" name="Picture 18"/>
          <p:cNvPicPr>
            <a:picLocks noChangeAspect="1"/>
          </p:cNvPicPr>
          <p:nvPr/>
        </p:nvPicPr>
        <p:blipFill rotWithShape="1"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09" t="6465"/>
          <a:stretch/>
        </p:blipFill>
        <p:spPr>
          <a:xfrm>
            <a:off x="1217611" y="21316950"/>
            <a:ext cx="21708930" cy="7260996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7128" y="29137139"/>
            <a:ext cx="21725153" cy="72819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49071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913</TotalTime>
  <Words>164</Words>
  <Application>Microsoft Office PowerPoint</Application>
  <PresentationFormat>Custom</PresentationFormat>
  <Paragraphs>11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Can LinkedIn and Academia.edu Enhance Access to Open Repositories?</vt:lpstr>
    </vt:vector>
  </TitlesOfParts>
  <Company>University of Bath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Can LinkedIn and Academic.edu Enhance Access to Open Repositories?</dc:title>
  <dc:creator>ulpc-bk</dc:creator>
  <cp:lastModifiedBy>ulpc-bk</cp:lastModifiedBy>
  <cp:revision>10</cp:revision>
  <dcterms:created xsi:type="dcterms:W3CDTF">2012-06-07T16:58:31Z</dcterms:created>
  <dcterms:modified xsi:type="dcterms:W3CDTF">2012-07-04T14:26:05Z</dcterms:modified>
</cp:coreProperties>
</file>